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</a:rPr>
              <a:t>PERCEPTION AND ATTITUDES</a:t>
            </a:r>
            <a:endParaRPr lang="en-US" sz="4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UNIT II</a:t>
            </a: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457200"/>
            <a:ext cx="8077200" cy="6019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3.</a:t>
            </a:r>
            <a:r>
              <a:rPr lang="en-US" b="1" dirty="0" smtClean="0">
                <a:solidFill>
                  <a:schemeClr val="tx1"/>
                </a:solidFill>
              </a:rPr>
              <a:t>Organisation </a:t>
            </a:r>
            <a:r>
              <a:rPr lang="en-US" b="1" dirty="0">
                <a:solidFill>
                  <a:schemeClr val="tx1"/>
                </a:solidFill>
              </a:rPr>
              <a:t>of </a:t>
            </a:r>
            <a:r>
              <a:rPr lang="en-US" b="1" dirty="0" smtClean="0">
                <a:solidFill>
                  <a:schemeClr val="tx1"/>
                </a:solidFill>
              </a:rPr>
              <a:t>Stimuli/Data: 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Organizing the bits of information of  into meaningful whole is called “Organization”</a:t>
            </a:r>
          </a:p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i. Grouping : </a:t>
            </a:r>
            <a:r>
              <a:rPr lang="en-US" dirty="0">
                <a:solidFill>
                  <a:schemeClr val="tx1"/>
                </a:solidFill>
              </a:rPr>
              <a:t>It is based on the similarity or proximity of various stimuli perceived</a:t>
            </a:r>
            <a:r>
              <a:rPr lang="en-US" b="1" dirty="0">
                <a:solidFill>
                  <a:schemeClr val="tx1"/>
                </a:solidFill>
              </a:rPr>
              <a:t>. </a:t>
            </a:r>
          </a:p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ii. Closure : </a:t>
            </a:r>
            <a:r>
              <a:rPr lang="en-US" dirty="0">
                <a:solidFill>
                  <a:schemeClr val="tx1"/>
                </a:solidFill>
              </a:rPr>
              <a:t>When people face with incomplete information and tends to fill the gap themselves to make it more meaningful on the basis of their experience, past data etc. Thus, the tendency </a:t>
            </a:r>
            <a:r>
              <a:rPr lang="en-US" dirty="0" err="1">
                <a:solidFill>
                  <a:schemeClr val="tx1"/>
                </a:solidFill>
              </a:rPr>
              <a:t>tonform</a:t>
            </a:r>
            <a:r>
              <a:rPr lang="en-US" dirty="0">
                <a:solidFill>
                  <a:schemeClr val="tx1"/>
                </a:solidFill>
              </a:rPr>
              <a:t> a complete message from an incomplete one is known as closure. </a:t>
            </a:r>
          </a:p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iii. Simplification :  </a:t>
            </a:r>
            <a:r>
              <a:rPr lang="en-US" dirty="0">
                <a:solidFill>
                  <a:schemeClr val="tx1"/>
                </a:solidFill>
              </a:rPr>
              <a:t>People with overloaded Information try to simplify it to make it more meaningful and understandable.</a:t>
            </a:r>
          </a:p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Iv. Interpretation : </a:t>
            </a:r>
            <a:r>
              <a:rPr lang="en-US" dirty="0">
                <a:solidFill>
                  <a:schemeClr val="tx1"/>
                </a:solidFill>
              </a:rPr>
              <a:t>Assigning meaning to data.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66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382000" cy="6096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b="1" u="sng" dirty="0" smtClean="0"/>
              <a:t>Factors Effecting Interpretation of </a:t>
            </a:r>
            <a:r>
              <a:rPr lang="en-US" b="1" u="sng" dirty="0" err="1" smtClean="0"/>
              <a:t>Organised</a:t>
            </a:r>
            <a:r>
              <a:rPr lang="en-US" b="1" u="sng" dirty="0" smtClean="0"/>
              <a:t> Data</a:t>
            </a:r>
          </a:p>
          <a:p>
            <a:pPr marL="45720" indent="0">
              <a:buNone/>
            </a:pPr>
            <a:r>
              <a:rPr lang="en-US" b="1" u="sng" dirty="0"/>
              <a:t>1. Halo Effect: </a:t>
            </a:r>
            <a:r>
              <a:rPr lang="en-US" dirty="0"/>
              <a:t>Drawing a general impression about an individual based on a single characteristic or trait . </a:t>
            </a:r>
          </a:p>
          <a:p>
            <a:pPr marL="45720" indent="0">
              <a:buNone/>
            </a:pPr>
            <a:r>
              <a:rPr lang="en-US" dirty="0"/>
              <a:t>When one trait of a person or thing is used to make an overall judgment of that person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r>
              <a:rPr lang="en-US" dirty="0" err="1" smtClean="0"/>
              <a:t>Eg</a:t>
            </a:r>
            <a:r>
              <a:rPr lang="en-US" dirty="0"/>
              <a:t>. </a:t>
            </a:r>
            <a:r>
              <a:rPr lang="en-US" dirty="0" smtClean="0"/>
              <a:t>1. First </a:t>
            </a:r>
            <a:r>
              <a:rPr lang="en-US" dirty="0"/>
              <a:t>Impression should be the best </a:t>
            </a:r>
            <a:r>
              <a:rPr lang="en-US" dirty="0" smtClean="0"/>
              <a:t>impression.</a:t>
            </a:r>
          </a:p>
          <a:p>
            <a:pPr marL="45720" indent="0">
              <a:buNone/>
            </a:pPr>
            <a:r>
              <a:rPr lang="en-US" dirty="0" smtClean="0"/>
              <a:t>      2. If </a:t>
            </a:r>
            <a:r>
              <a:rPr lang="en-US" dirty="0"/>
              <a:t>you are lazy yet smart, try projecting your smartness before your laziness comes to light . It’ll help in the long run.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b="1" u="sng" dirty="0" smtClean="0"/>
          </a:p>
          <a:p>
            <a:pPr marL="45720" indent="0">
              <a:buNone/>
            </a:pPr>
            <a:r>
              <a:rPr lang="en-US" b="1" u="sng" dirty="0" smtClean="0"/>
              <a:t>2. Attribution </a:t>
            </a:r>
            <a:r>
              <a:rPr lang="en-US" dirty="0" smtClean="0"/>
              <a:t>: Human </a:t>
            </a:r>
            <a:r>
              <a:rPr lang="en-US" dirty="0" err="1"/>
              <a:t>b</a:t>
            </a:r>
            <a:r>
              <a:rPr lang="en-US" dirty="0" err="1" smtClean="0"/>
              <a:t>ehaviour</a:t>
            </a:r>
            <a:r>
              <a:rPr lang="en-US" dirty="0" smtClean="0"/>
              <a:t> in terms of cause and effect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                   Prosperous worker       Interest of </a:t>
            </a:r>
            <a:r>
              <a:rPr lang="en-US" dirty="0" err="1" smtClean="0"/>
              <a:t>Organisation</a:t>
            </a:r>
            <a:endParaRPr lang="en-US" dirty="0"/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Overtime</a:t>
            </a:r>
          </a:p>
          <a:p>
            <a:pPr marL="45720" indent="0">
              <a:buNone/>
            </a:pPr>
            <a:r>
              <a:rPr lang="en-US" dirty="0" smtClean="0"/>
              <a:t>		   Poor Worker                 Need of Money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868521" y="5141068"/>
            <a:ext cx="609600" cy="497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04189" y="5638800"/>
            <a:ext cx="573932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53000" y="5141068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91000" y="5972782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81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382000" cy="6172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u="sng" dirty="0" smtClean="0"/>
              <a:t>3. Stereotyping: </a:t>
            </a:r>
            <a:r>
              <a:rPr lang="en-US" dirty="0" smtClean="0"/>
              <a:t> Individual is judged on the basis of the characteristics of the group to which they belong. It Makes perception inaccurate based on a false premise about a group. </a:t>
            </a:r>
          </a:p>
          <a:p>
            <a:pPr marL="45720" indent="0">
              <a:buNone/>
            </a:pPr>
            <a:r>
              <a:rPr lang="en-US" b="1" u="sng" dirty="0" err="1"/>
              <a:t>Eg</a:t>
            </a:r>
            <a:r>
              <a:rPr lang="en-US" b="1" u="sng" dirty="0"/>
              <a:t>:  </a:t>
            </a:r>
            <a:r>
              <a:rPr lang="en-US" b="1" dirty="0"/>
              <a:t>Older workers cannot </a:t>
            </a:r>
            <a:r>
              <a:rPr lang="en-US" b="1" dirty="0" smtClean="0"/>
              <a:t>learn </a:t>
            </a:r>
            <a:r>
              <a:rPr lang="en-US" b="1" dirty="0"/>
              <a:t>new skills . </a:t>
            </a:r>
            <a:endParaRPr lang="en-US" b="1" dirty="0" smtClean="0"/>
          </a:p>
          <a:p>
            <a:pPr marL="45720" indent="0">
              <a:buNone/>
            </a:pPr>
            <a:endParaRPr lang="en-US" b="1" u="sng" dirty="0"/>
          </a:p>
          <a:p>
            <a:pPr marL="45720" indent="0">
              <a:buNone/>
            </a:pPr>
            <a:r>
              <a:rPr lang="en-US" b="1" u="sng" dirty="0"/>
              <a:t>4. Personality : </a:t>
            </a:r>
            <a:r>
              <a:rPr lang="en-US" dirty="0"/>
              <a:t> </a:t>
            </a:r>
            <a:r>
              <a:rPr lang="en-US" b="1" dirty="0"/>
              <a:t>Effects what is to be perceived. </a:t>
            </a:r>
          </a:p>
          <a:p>
            <a:pPr marL="45720" indent="0">
              <a:buNone/>
            </a:pPr>
            <a:r>
              <a:rPr lang="en-US" dirty="0"/>
              <a:t>Secure individuals having faith in their individuality perceive things favorable. </a:t>
            </a:r>
          </a:p>
          <a:p>
            <a:pPr marL="45720" indent="0">
              <a:buNone/>
            </a:pPr>
            <a:r>
              <a:rPr lang="en-US" b="1" u="sng" dirty="0"/>
              <a:t>5. Situation :  </a:t>
            </a:r>
            <a:r>
              <a:rPr lang="en-US" dirty="0"/>
              <a:t>Context in which we observe or see things also influences our perception about them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: If you are seen with rowdy gang always you will also be considered as one among them even if you are not 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867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31520"/>
            <a:ext cx="8305800" cy="5212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u="sng" dirty="0"/>
              <a:t>6. Perceiver :</a:t>
            </a:r>
            <a:r>
              <a:rPr lang="en-US" dirty="0"/>
              <a:t> Perceivers attitude, motives, interest , past experience and expectations  effects perception.</a:t>
            </a:r>
          </a:p>
          <a:p>
            <a:pPr marL="45720" indent="0">
              <a:buNone/>
            </a:pPr>
            <a:r>
              <a:rPr lang="en-US" dirty="0" err="1"/>
              <a:t>Eg</a:t>
            </a:r>
            <a:r>
              <a:rPr lang="en-US" dirty="0"/>
              <a:t>: If you purchased Hero Honda bike and when you start riding it you suddenly note a large number Hero Honda plying on the road.  </a:t>
            </a:r>
          </a:p>
          <a:p>
            <a:pPr marL="45720" indent="0">
              <a:buNone/>
            </a:pPr>
            <a:r>
              <a:rPr lang="en-US" b="1" u="sng" dirty="0"/>
              <a:t>7. Action: </a:t>
            </a:r>
            <a:r>
              <a:rPr lang="en-US" dirty="0"/>
              <a:t>Last phase of perception process. It is the resultant </a:t>
            </a:r>
            <a:r>
              <a:rPr lang="en-US" dirty="0" err="1"/>
              <a:t>behaviour</a:t>
            </a:r>
            <a:r>
              <a:rPr lang="en-US" dirty="0"/>
              <a:t> of individuals emerging from the perceptual process , it may be positive or negative. </a:t>
            </a: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Reaction 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58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381000"/>
            <a:ext cx="8229600" cy="6172200"/>
          </a:xfrm>
        </p:spPr>
        <p:txBody>
          <a:bodyPr/>
          <a:lstStyle/>
          <a:p>
            <a:pPr marL="45720" indent="0">
              <a:buNone/>
            </a:pPr>
            <a:r>
              <a:rPr lang="en-US" b="1" u="sng" dirty="0" smtClean="0"/>
              <a:t>Distortion in Perception : </a:t>
            </a:r>
          </a:p>
          <a:p>
            <a:pPr marL="45720" indent="0">
              <a:buNone/>
            </a:pPr>
            <a:r>
              <a:rPr lang="en-US" dirty="0"/>
              <a:t>Incorrect understanding of abnormal interpretation of a perceptual experience. </a:t>
            </a:r>
          </a:p>
          <a:p>
            <a:pPr marL="45720" indent="0">
              <a:buNone/>
            </a:pPr>
            <a:r>
              <a:rPr lang="en-US" dirty="0"/>
              <a:t>What you can see in below image </a:t>
            </a:r>
            <a:r>
              <a:rPr lang="en-US" dirty="0" smtClean="0"/>
              <a:t>??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Can you </a:t>
            </a:r>
            <a:r>
              <a:rPr lang="en-US" dirty="0"/>
              <a:t>s</a:t>
            </a:r>
            <a:r>
              <a:rPr lang="en-US" dirty="0" smtClean="0"/>
              <a:t>ee a girls face?</a:t>
            </a:r>
          </a:p>
          <a:p>
            <a:pPr marL="45720" indent="0">
              <a:buNone/>
            </a:pPr>
            <a:r>
              <a:rPr lang="en-US" dirty="0" smtClean="0"/>
              <a:t> 		OR</a:t>
            </a:r>
          </a:p>
          <a:p>
            <a:pPr marL="45720" indent="0">
              <a:buNone/>
            </a:pPr>
            <a:r>
              <a:rPr lang="en-US" dirty="0" smtClean="0"/>
              <a:t>An old man blowing some mouth organ</a:t>
            </a:r>
          </a:p>
          <a:p>
            <a:pPr marL="45720" indent="0">
              <a:buNone/>
            </a:pPr>
            <a:r>
              <a:rPr lang="en-US" dirty="0" smtClean="0"/>
              <a:t>Some perceive that the image is of </a:t>
            </a:r>
            <a:r>
              <a:rPr lang="en-US" b="1" dirty="0" smtClean="0"/>
              <a:t>a man</a:t>
            </a:r>
            <a:r>
              <a:rPr lang="en-US" dirty="0" smtClean="0"/>
              <a:t>, while others perceive it as an image of </a:t>
            </a:r>
            <a:r>
              <a:rPr lang="en-US" b="1" dirty="0" smtClean="0"/>
              <a:t>a women </a:t>
            </a:r>
            <a:r>
              <a:rPr lang="en-US" dirty="0" smtClean="0"/>
              <a:t>this difference of perception is </a:t>
            </a:r>
            <a:r>
              <a:rPr lang="en-US" dirty="0" smtClean="0"/>
              <a:t>known </a:t>
            </a:r>
            <a:r>
              <a:rPr lang="en-US" dirty="0" smtClean="0"/>
              <a:t>as </a:t>
            </a:r>
            <a:r>
              <a:rPr lang="en-US" dirty="0"/>
              <a:t>Distorted Perception </a:t>
            </a:r>
            <a:r>
              <a:rPr lang="en-US" dirty="0" smtClean="0"/>
              <a:t>.</a:t>
            </a:r>
          </a:p>
        </p:txBody>
      </p:sp>
      <p:pic>
        <p:nvPicPr>
          <p:cNvPr id="1026" name="Picture 2" descr="C:\Users\LENOVO\Desktop\Introduction Vedio\Screenshot_20201005_1501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9" r="50000" b="64462"/>
          <a:stretch/>
        </p:blipFill>
        <p:spPr bwMode="auto">
          <a:xfrm>
            <a:off x="6096000" y="762000"/>
            <a:ext cx="2743200" cy="279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31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381000"/>
            <a:ext cx="8077200" cy="5867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Distorted </a:t>
            </a:r>
            <a:r>
              <a:rPr lang="en-US" dirty="0" smtClean="0"/>
              <a:t>Perception  may be of two types </a:t>
            </a:r>
          </a:p>
          <a:p>
            <a:pPr marL="45720" indent="0">
              <a:buNone/>
            </a:pPr>
            <a:r>
              <a:rPr lang="en-US" b="1" u="sng" dirty="0" smtClean="0"/>
              <a:t>1. Illusion : </a:t>
            </a:r>
            <a:r>
              <a:rPr lang="en-US" dirty="0" smtClean="0"/>
              <a:t>A mistaken perception or wrong perception is called Illusion.</a:t>
            </a:r>
          </a:p>
          <a:p>
            <a:pPr marL="4572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Rope may be perceived as snake in dark.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b="1" u="sng" dirty="0" smtClean="0"/>
              <a:t>2. Hallucinations : </a:t>
            </a:r>
            <a:r>
              <a:rPr lang="en-US" dirty="0" smtClean="0"/>
              <a:t>False Perception , Perception without any factual basis </a:t>
            </a:r>
            <a:r>
              <a:rPr lang="en-US" dirty="0" err="1" smtClean="0"/>
              <a:t>i.e</a:t>
            </a:r>
            <a:r>
              <a:rPr lang="en-US" dirty="0" smtClean="0"/>
              <a:t> Imaginary perception experienced in working state. </a:t>
            </a:r>
          </a:p>
          <a:p>
            <a:pPr marL="45720" indent="0">
              <a:buNone/>
            </a:pPr>
            <a:r>
              <a:rPr lang="en-US" dirty="0" smtClean="0"/>
              <a:t>Hearing, Seeing or feeling a non-existing object or stimuli.</a:t>
            </a:r>
          </a:p>
          <a:p>
            <a:pPr marL="4572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Seeing a Ghost, </a:t>
            </a:r>
          </a:p>
          <a:p>
            <a:pPr marL="4572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504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Meaning and Definition:</a:t>
            </a:r>
            <a:endParaRPr lang="en-US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229600" cy="5159408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6">
                    <a:lumMod val="50000"/>
                  </a:schemeClr>
                </a:solidFill>
              </a:rPr>
              <a:t>Stephen P Robbins </a:t>
            </a:r>
            <a:r>
              <a:rPr lang="en-CA" dirty="0"/>
              <a:t>d</a:t>
            </a:r>
            <a:r>
              <a:rPr lang="en-CA" dirty="0" smtClean="0"/>
              <a:t>efines Perception as “a </a:t>
            </a:r>
            <a:r>
              <a:rPr lang="en-CA" dirty="0"/>
              <a:t>process by which individuals organize and interpret their sensory impressions in order to give meaning to their </a:t>
            </a:r>
            <a:r>
              <a:rPr lang="en-CA" dirty="0" smtClean="0"/>
              <a:t>environment”.</a:t>
            </a:r>
          </a:p>
          <a:p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According to </a:t>
            </a:r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Udai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Pareek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dirty="0"/>
              <a:t>“Perception can be defined as the process of receiving, selecting, organising, interpreting, checking and reacting to sensory stimuli or data”.</a:t>
            </a:r>
          </a:p>
          <a:p>
            <a:r>
              <a:rPr lang="en-US" dirty="0"/>
              <a:t>It is a process which involves seeing, receiving, selecting, </a:t>
            </a:r>
            <a:r>
              <a:rPr lang="en-US" dirty="0" err="1"/>
              <a:t>organising</a:t>
            </a:r>
            <a:r>
              <a:rPr lang="en-US" dirty="0"/>
              <a:t>, interpreting and giving meaning to the environment.</a:t>
            </a:r>
          </a:p>
          <a:p>
            <a:endParaRPr lang="en-US" dirty="0"/>
          </a:p>
          <a:p>
            <a:endParaRPr lang="en-CA" dirty="0" smtClean="0"/>
          </a:p>
        </p:txBody>
      </p:sp>
      <p:pic>
        <p:nvPicPr>
          <p:cNvPr id="1027" name="Picture 3" descr="C:\Users\LENOVO\Desktop\Introduction Vedio\Screenshot_20201005_1144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6" t="3656" r="496" b="55324"/>
          <a:stretch/>
        </p:blipFill>
        <p:spPr bwMode="auto">
          <a:xfrm>
            <a:off x="1676400" y="1219200"/>
            <a:ext cx="6096000" cy="527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31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8382000" cy="607380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CA" dirty="0"/>
              <a:t>It is important to study perceptions in the study of Organization Behaviour, because </a:t>
            </a:r>
            <a:r>
              <a:rPr lang="en-CA" b="1" dirty="0"/>
              <a:t>people’s behaviour is based on their perception</a:t>
            </a:r>
            <a:r>
              <a:rPr lang="en-CA" dirty="0"/>
              <a:t> </a:t>
            </a:r>
            <a:r>
              <a:rPr lang="en-CA" dirty="0" smtClean="0"/>
              <a:t>of ‘what </a:t>
            </a:r>
            <a:r>
              <a:rPr lang="en-CA" dirty="0"/>
              <a:t>reality is and is not on reality </a:t>
            </a:r>
            <a:r>
              <a:rPr lang="en-CA" dirty="0" smtClean="0"/>
              <a:t>itself’.</a:t>
            </a:r>
          </a:p>
          <a:p>
            <a:pPr marL="64008" indent="0">
              <a:buNone/>
            </a:pPr>
            <a:r>
              <a:rPr lang="en-CA" b="1" dirty="0"/>
              <a:t>Perception affects the outcome of behaviour, </a:t>
            </a:r>
            <a:r>
              <a:rPr lang="en-CA" dirty="0"/>
              <a:t>thus the understanding of human </a:t>
            </a:r>
            <a:r>
              <a:rPr lang="en-CA" b="1" dirty="0"/>
              <a:t>perception</a:t>
            </a:r>
            <a:r>
              <a:rPr lang="en-CA" dirty="0"/>
              <a:t> particularly in the organisational setting is important for </a:t>
            </a:r>
            <a:r>
              <a:rPr lang="en-CA" b="1" dirty="0"/>
              <a:t>controlling and directing the work force of the organisation. </a:t>
            </a:r>
          </a:p>
          <a:p>
            <a:pPr marL="64008" indent="0">
              <a:buNone/>
            </a:pPr>
            <a:endParaRPr lang="en-CA" dirty="0" smtClean="0"/>
          </a:p>
          <a:p>
            <a:pPr marL="64008" indent="0">
              <a:buNone/>
            </a:pPr>
            <a:r>
              <a:rPr lang="en-CA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29" r="2030"/>
          <a:stretch/>
        </p:blipFill>
        <p:spPr bwMode="auto">
          <a:xfrm>
            <a:off x="1447800" y="3268494"/>
            <a:ext cx="6246779" cy="338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72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229600" cy="6150008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CA" sz="2400" b="1" u="sng" dirty="0">
                <a:solidFill>
                  <a:schemeClr val="accent6">
                    <a:lumMod val="50000"/>
                  </a:schemeClr>
                </a:solidFill>
              </a:rPr>
              <a:t>In the organisational setting is knowledge and understanding of Perception important to manager in the following areas</a:t>
            </a:r>
            <a:r>
              <a:rPr lang="en-CA" sz="2400" b="1" u="sng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578358" indent="-514350">
              <a:buAutoNum type="arabicParenBoth"/>
            </a:pPr>
            <a:r>
              <a:rPr lang="en-CA" sz="2400" b="1" u="sng" dirty="0">
                <a:solidFill>
                  <a:schemeClr val="accent6">
                    <a:lumMod val="50000"/>
                  </a:schemeClr>
                </a:solidFill>
              </a:rPr>
              <a:t>Interpersonal working relationship </a:t>
            </a:r>
            <a:r>
              <a:rPr lang="en-CA" sz="2400" dirty="0"/>
              <a:t>: Organisations intend to have integrated behaviour , if there is </a:t>
            </a:r>
            <a:r>
              <a:rPr lang="en-CA" sz="2400" b="1" dirty="0"/>
              <a:t>misperceptions</a:t>
            </a:r>
            <a:r>
              <a:rPr lang="en-CA" sz="2400" dirty="0"/>
              <a:t> it usually leads to </a:t>
            </a:r>
            <a:r>
              <a:rPr lang="en-CA" sz="2400" b="1" dirty="0"/>
              <a:t>strained relations</a:t>
            </a:r>
            <a:r>
              <a:rPr lang="en-CA" sz="2400" dirty="0"/>
              <a:t>.</a:t>
            </a:r>
          </a:p>
          <a:p>
            <a:pPr marL="578358" indent="-514350">
              <a:buAutoNum type="arabicParenBoth"/>
            </a:pPr>
            <a:r>
              <a:rPr lang="en-CA" sz="2400" b="1" u="sng" dirty="0">
                <a:solidFill>
                  <a:schemeClr val="accent6">
                    <a:lumMod val="50000"/>
                  </a:schemeClr>
                </a:solidFill>
              </a:rPr>
              <a:t>Selection of Employees: </a:t>
            </a:r>
            <a:r>
              <a:rPr lang="en-CA" sz="2400" dirty="0"/>
              <a:t>Much of the </a:t>
            </a:r>
            <a:r>
              <a:rPr lang="en-CA" sz="2400" dirty="0" smtClean="0"/>
              <a:t>information's </a:t>
            </a:r>
            <a:r>
              <a:rPr lang="en-CA" sz="2400" dirty="0"/>
              <a:t>provided at the time of selection by the candidates is vague and managers are subjected to many perceptual problems . Knowledge of perceptions </a:t>
            </a:r>
            <a:r>
              <a:rPr lang="en-CA" sz="2400" b="1" dirty="0"/>
              <a:t>helps the managers to manage the people effectively</a:t>
            </a:r>
            <a:r>
              <a:rPr lang="en-CA" sz="2400" dirty="0"/>
              <a:t> in the organisation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578358" indent="-514350">
              <a:buAutoNum type="arabicParenBoth"/>
            </a:pPr>
            <a:r>
              <a:rPr lang="en-CA" sz="2400" b="1" u="sng" dirty="0">
                <a:solidFill>
                  <a:schemeClr val="accent6">
                    <a:lumMod val="50000"/>
                  </a:schemeClr>
                </a:solidFill>
              </a:rPr>
              <a:t>Performance appraisal : </a:t>
            </a:r>
            <a:r>
              <a:rPr lang="en-CA" sz="2400" dirty="0"/>
              <a:t>Appraisal of subordinate’s performance is </a:t>
            </a:r>
            <a:r>
              <a:rPr lang="en-CA" sz="2400" b="1" dirty="0"/>
              <a:t>highly effected by the accuracy of manager’s perceptions. </a:t>
            </a:r>
            <a:r>
              <a:rPr lang="en-CA" sz="2400" dirty="0"/>
              <a:t>Managers must positively evaluate the subordinates.</a:t>
            </a:r>
          </a:p>
          <a:p>
            <a:pPr marL="64008" indent="0">
              <a:buNone/>
            </a:pPr>
            <a:endParaRPr lang="en-CA" sz="24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64008" indent="0">
              <a:buNone/>
            </a:pP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0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458200" cy="5288280"/>
          </a:xfrm>
        </p:spPr>
        <p:txBody>
          <a:bodyPr/>
          <a:lstStyle/>
          <a:p>
            <a:pPr marL="45720" indent="0">
              <a:buNone/>
            </a:pPr>
            <a:r>
              <a:rPr lang="en-US" b="1" u="sng" dirty="0" smtClean="0"/>
              <a:t>Principles  or </a:t>
            </a:r>
            <a:r>
              <a:rPr lang="en-US" b="1" u="sng" dirty="0"/>
              <a:t>E</a:t>
            </a:r>
            <a:r>
              <a:rPr lang="en-US" b="1" u="sng" dirty="0" smtClean="0"/>
              <a:t>lements  of Perception :</a:t>
            </a:r>
          </a:p>
          <a:p>
            <a:pPr marL="45720" indent="0">
              <a:buNone/>
            </a:pPr>
            <a:r>
              <a:rPr lang="en-US" dirty="0"/>
              <a:t>1. </a:t>
            </a:r>
            <a:r>
              <a:rPr lang="en-US" b="1" u="sng" dirty="0"/>
              <a:t>Selection of Stimuli </a:t>
            </a:r>
            <a:r>
              <a:rPr lang="kn-IN" b="1" u="sng" dirty="0"/>
              <a:t>(</a:t>
            </a:r>
            <a:r>
              <a:rPr lang="kn-IN" b="1" u="sng" dirty="0" smtClean="0"/>
              <a:t>ಪ್ರಚೋದಕಗಳು</a:t>
            </a:r>
            <a:r>
              <a:rPr lang="en-US" b="1" u="sng" dirty="0" smtClean="0"/>
              <a:t>)</a:t>
            </a:r>
            <a:r>
              <a:rPr lang="en-US" dirty="0" smtClean="0"/>
              <a:t>: </a:t>
            </a:r>
            <a:r>
              <a:rPr lang="en-US" dirty="0"/>
              <a:t>For further processing while some are screened out.  They may be internal or External factors.</a:t>
            </a:r>
          </a:p>
          <a:p>
            <a:pPr marL="45720" indent="0">
              <a:buNone/>
            </a:pPr>
            <a:r>
              <a:rPr lang="en-US" dirty="0"/>
              <a:t>2. </a:t>
            </a:r>
            <a:r>
              <a:rPr lang="en-US" b="1" u="sng" dirty="0" err="1"/>
              <a:t>Organisation</a:t>
            </a:r>
            <a:r>
              <a:rPr lang="en-US" b="1" u="sng" dirty="0"/>
              <a:t> of Stimuli </a:t>
            </a:r>
            <a:r>
              <a:rPr lang="en-US" dirty="0"/>
              <a:t>: In order to make sense out of it. </a:t>
            </a:r>
          </a:p>
          <a:p>
            <a:pPr marL="45720" indent="0">
              <a:buNone/>
            </a:pPr>
            <a:r>
              <a:rPr lang="en-US" dirty="0"/>
              <a:t>3. </a:t>
            </a:r>
            <a:r>
              <a:rPr lang="en-US" b="1" u="sng" dirty="0"/>
              <a:t>Interpretation of Stimuli :</a:t>
            </a:r>
            <a:r>
              <a:rPr lang="en-US" dirty="0"/>
              <a:t> People or Perceiver interpret the meaning of what they have selectively perceived and </a:t>
            </a:r>
            <a:r>
              <a:rPr lang="en-US" dirty="0" err="1"/>
              <a:t>organised</a:t>
            </a:r>
            <a:r>
              <a:rPr lang="en-US" dirty="0"/>
              <a:t> in terms of their own assumptions of people, thing and situations.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	They </a:t>
            </a:r>
            <a:r>
              <a:rPr lang="en-US" dirty="0"/>
              <a:t>also become </a:t>
            </a:r>
            <a:r>
              <a:rPr lang="en-US" dirty="0" smtClean="0"/>
              <a:t>judgmental </a:t>
            </a:r>
            <a:r>
              <a:rPr lang="en-US" dirty="0"/>
              <a:t>as well and tend to interpret the things as good/bad, beauty/ugly and so on which are most  relevant to the situations.</a:t>
            </a:r>
            <a:endParaRPr lang="en-US" b="1" u="sng" dirty="0"/>
          </a:p>
          <a:p>
            <a:endParaRPr lang="en-US" b="1" u="sng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 descr="C:\Users\LENOVO\Desktop\Introduction Vedio\Screenshot_20201005_1203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1" b="63006"/>
          <a:stretch/>
        </p:blipFill>
        <p:spPr bwMode="auto">
          <a:xfrm>
            <a:off x="1066800" y="2514600"/>
            <a:ext cx="7373085" cy="339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38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43800" cy="55168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u="sng" dirty="0" smtClean="0"/>
              <a:t>Factors Affecting Perception: </a:t>
            </a:r>
          </a:p>
          <a:p>
            <a:pPr marL="45720" indent="0">
              <a:buNone/>
            </a:pPr>
            <a:r>
              <a:rPr lang="en-CA" b="1" u="sng" dirty="0"/>
              <a:t>The Perceiver</a:t>
            </a:r>
            <a:endParaRPr lang="en-US" b="1" u="sng" dirty="0"/>
          </a:p>
          <a:p>
            <a:pPr marL="45720" indent="0">
              <a:buNone/>
            </a:pPr>
            <a:r>
              <a:rPr lang="en-CA" dirty="0"/>
              <a:t> When an individual looks at a target and attempts to </a:t>
            </a:r>
            <a:r>
              <a:rPr lang="en-CA" b="1" dirty="0"/>
              <a:t>interpret what he or she sees</a:t>
            </a:r>
            <a:r>
              <a:rPr lang="en-CA" dirty="0"/>
              <a:t>, that interpretation is heavily influenced by personal characteristics of the individual perceiver.</a:t>
            </a:r>
          </a:p>
          <a:p>
            <a:pPr marL="45720" indent="0">
              <a:buNone/>
            </a:pPr>
            <a:r>
              <a:rPr lang="en-CA" b="1" u="sng" dirty="0"/>
              <a:t>The Target</a:t>
            </a:r>
          </a:p>
          <a:p>
            <a:pPr marL="45720" indent="0">
              <a:buNone/>
            </a:pPr>
            <a:r>
              <a:rPr lang="en-CA" dirty="0"/>
              <a:t>Characteristics of the target that is being </a:t>
            </a:r>
            <a:r>
              <a:rPr lang="en-CA" b="1" dirty="0"/>
              <a:t>observed can affect what is perceived. </a:t>
            </a:r>
          </a:p>
          <a:p>
            <a:pPr marL="45720" indent="0">
              <a:buNone/>
            </a:pPr>
            <a:r>
              <a:rPr lang="en-CA" b="1" u="sng" dirty="0"/>
              <a:t>The Situation</a:t>
            </a:r>
          </a:p>
          <a:p>
            <a:pPr marL="45720" indent="0">
              <a:buNone/>
            </a:pPr>
            <a:r>
              <a:rPr lang="en-CA" b="1" dirty="0"/>
              <a:t>The context in which we see objects or events</a:t>
            </a:r>
            <a:r>
              <a:rPr lang="en-CA" dirty="0"/>
              <a:t> is important. Elements in the surrounding environment influence our perception.</a:t>
            </a:r>
          </a:p>
          <a:p>
            <a:endParaRPr lang="en-US" b="1" u="sng" dirty="0" smtClean="0"/>
          </a:p>
          <a:p>
            <a:endParaRPr lang="en-CA" dirty="0" smtClean="0"/>
          </a:p>
          <a:p>
            <a:pPr marL="45720" indent="0">
              <a:buNone/>
            </a:pPr>
            <a:endParaRPr lang="en-US" b="1" u="sng" dirty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0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39000" cy="566928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CA" sz="2800" b="1" u="sng" dirty="0"/>
              <a:t>All the above factors are of two </a:t>
            </a:r>
            <a:r>
              <a:rPr lang="en-CA" sz="2800" b="1" u="sng" dirty="0" smtClean="0"/>
              <a:t>kinds</a:t>
            </a:r>
          </a:p>
          <a:p>
            <a:pPr marL="45720" indent="0">
              <a:buNone/>
            </a:pPr>
            <a:r>
              <a:rPr lang="en-CA" sz="2800" b="1" u="sng" dirty="0"/>
              <a:t>1. Internal (</a:t>
            </a:r>
            <a:r>
              <a:rPr lang="en-CA" sz="2800" b="1" u="sng" dirty="0" err="1"/>
              <a:t>Endogeneous</a:t>
            </a:r>
            <a:r>
              <a:rPr lang="en-CA" sz="2800" b="1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CA" sz="2800" b="1" dirty="0"/>
              <a:t>Need &amp; Desire: </a:t>
            </a:r>
            <a:r>
              <a:rPr lang="en-CA" sz="2800" dirty="0"/>
              <a:t>Perception varies with once need and desires</a:t>
            </a:r>
          </a:p>
          <a:p>
            <a:pPr>
              <a:buFont typeface="Wingdings" pitchFamily="2" charset="2"/>
              <a:buChar char="Ø"/>
            </a:pPr>
            <a:r>
              <a:rPr lang="en-CA" sz="2800" b="1" dirty="0"/>
              <a:t>Personality : </a:t>
            </a:r>
          </a:p>
          <a:p>
            <a:pPr>
              <a:buFont typeface="Wingdings" pitchFamily="2" charset="2"/>
              <a:buChar char="Ø"/>
            </a:pPr>
            <a:r>
              <a:rPr lang="en-CA" sz="2800" b="1" dirty="0"/>
              <a:t>Experience </a:t>
            </a:r>
            <a:r>
              <a:rPr lang="en-CA" sz="2800" dirty="0"/>
              <a:t>:With successful experience more accurate perception</a:t>
            </a:r>
          </a:p>
          <a:p>
            <a:pPr>
              <a:buFont typeface="Wingdings" pitchFamily="2" charset="2"/>
              <a:buChar char="Ø"/>
            </a:pPr>
            <a:endParaRPr lang="en-CA" sz="2800" b="1" dirty="0"/>
          </a:p>
          <a:p>
            <a:pPr marL="45720" indent="0">
              <a:buNone/>
            </a:pPr>
            <a:r>
              <a:rPr lang="en-CA" sz="2800" b="1" u="sng" dirty="0"/>
              <a:t>2. External (</a:t>
            </a:r>
            <a:r>
              <a:rPr lang="en-CA" sz="2800" b="1" u="sng" dirty="0" err="1"/>
              <a:t>Exogeneous</a:t>
            </a:r>
            <a:r>
              <a:rPr lang="en-CA" sz="2800" b="1" u="sng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CA" sz="2800" b="1" dirty="0"/>
              <a:t>Size</a:t>
            </a:r>
            <a:r>
              <a:rPr lang="en-CA" sz="2800" dirty="0"/>
              <a:t> : Larger the size more is the probability that it is perceived.</a:t>
            </a:r>
          </a:p>
          <a:p>
            <a:pPr>
              <a:buFont typeface="Wingdings" pitchFamily="2" charset="2"/>
              <a:buChar char="Ø"/>
            </a:pPr>
            <a:r>
              <a:rPr lang="en-CA" sz="2800" b="1" dirty="0"/>
              <a:t>Intensity</a:t>
            </a:r>
            <a:r>
              <a:rPr lang="en-CA" sz="2800" dirty="0"/>
              <a:t> :  </a:t>
            </a:r>
            <a:r>
              <a:rPr lang="en-CA" sz="2800" dirty="0" err="1"/>
              <a:t>Eg</a:t>
            </a:r>
            <a:r>
              <a:rPr lang="en-CA" sz="2800" dirty="0"/>
              <a:t>: Advertisers use different colours to attract and gain attention</a:t>
            </a:r>
          </a:p>
          <a:p>
            <a:pPr>
              <a:buFont typeface="Wingdings" pitchFamily="2" charset="2"/>
              <a:buChar char="Ø"/>
            </a:pPr>
            <a:r>
              <a:rPr lang="en-CA" sz="2800" b="1" dirty="0"/>
              <a:t>Frequency/Repetition : </a:t>
            </a:r>
          </a:p>
          <a:p>
            <a:pPr>
              <a:buFont typeface="Wingdings" pitchFamily="2" charset="2"/>
              <a:buChar char="Ø"/>
            </a:pPr>
            <a:r>
              <a:rPr lang="en-CA" sz="2800" b="1" dirty="0"/>
              <a:t>Contrast/ Attracting</a:t>
            </a:r>
          </a:p>
          <a:p>
            <a:pPr>
              <a:buFont typeface="Wingdings" pitchFamily="2" charset="2"/>
              <a:buChar char="Ø"/>
            </a:pPr>
            <a:r>
              <a:rPr lang="en-CA" sz="2800" b="1" dirty="0"/>
              <a:t>Status of individuals </a:t>
            </a:r>
          </a:p>
          <a:p>
            <a:pPr>
              <a:buFont typeface="Wingdings" pitchFamily="2" charset="2"/>
              <a:buChar char="Ø"/>
            </a:pPr>
            <a:r>
              <a:rPr lang="en-CA" sz="2800" b="1" dirty="0"/>
              <a:t>Movement</a:t>
            </a:r>
            <a:r>
              <a:rPr lang="en-CA" sz="2800" dirty="0"/>
              <a:t> : people pay more attention to moving </a:t>
            </a:r>
            <a:r>
              <a:rPr lang="en-CA" sz="2800" dirty="0" err="1"/>
              <a:t>objetcs</a:t>
            </a:r>
            <a:r>
              <a:rPr lang="en-CA" sz="2800" dirty="0" smtClean="0"/>
              <a:t>.</a:t>
            </a:r>
            <a:r>
              <a:rPr lang="en-CA" sz="2800" b="1" u="sng" dirty="0" smtClean="0"/>
              <a:t> </a:t>
            </a:r>
            <a:endParaRPr lang="en-CA" sz="2800" b="1" u="sng" dirty="0"/>
          </a:p>
        </p:txBody>
      </p:sp>
    </p:spTree>
    <p:extLst>
      <p:ext uri="{BB962C8B-B14F-4D97-AF65-F5344CB8AC3E}">
        <p14:creationId xmlns:p14="http://schemas.microsoft.com/office/powerpoint/2010/main" val="414859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731520"/>
            <a:ext cx="8610600" cy="53644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b="1" u="sng" dirty="0" smtClean="0"/>
              <a:t>Process of Perception</a:t>
            </a:r>
          </a:p>
          <a:p>
            <a:pPr marL="4572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553665" y="1989306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Inputs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62400" y="2027406"/>
            <a:ext cx="1828800" cy="962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Throughputs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88801" y="2075234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3669557"/>
            <a:ext cx="1600200" cy="85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Stimuli /Data</a:t>
            </a:r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2438400" y="3632057"/>
            <a:ext cx="4426085" cy="853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Selection   </a:t>
            </a:r>
            <a:r>
              <a:rPr lang="en-US" dirty="0" err="1" smtClean="0"/>
              <a:t>Organisation</a:t>
            </a:r>
            <a:r>
              <a:rPr lang="en-US" dirty="0" smtClean="0"/>
              <a:t>    Interpretation 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391399" y="3621115"/>
            <a:ext cx="1261353" cy="853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>
            <a:off x="2534865" y="2484606"/>
            <a:ext cx="1427535" cy="23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1"/>
          </p:cNvCxnSpPr>
          <p:nvPr/>
        </p:nvCxnSpPr>
        <p:spPr>
          <a:xfrm>
            <a:off x="5791200" y="2508520"/>
            <a:ext cx="1097601" cy="23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172994" y="3030976"/>
            <a:ext cx="0" cy="529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8" idx="1"/>
          </p:cNvCxnSpPr>
          <p:nvPr/>
        </p:nvCxnSpPr>
        <p:spPr>
          <a:xfrm>
            <a:off x="1904999" y="4048745"/>
            <a:ext cx="533401" cy="10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665879" y="4010029"/>
            <a:ext cx="6436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</p:cNvCxnSpPr>
          <p:nvPr/>
        </p:nvCxnSpPr>
        <p:spPr>
          <a:xfrm>
            <a:off x="4876800" y="2989634"/>
            <a:ext cx="0" cy="580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2"/>
          </p:cNvCxnSpPr>
          <p:nvPr/>
        </p:nvCxnSpPr>
        <p:spPr>
          <a:xfrm>
            <a:off x="7803201" y="2989634"/>
            <a:ext cx="0" cy="553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352800" y="4058861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4058861"/>
            <a:ext cx="2286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11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731520"/>
            <a:ext cx="7620000" cy="5669280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Receiving Stimuli </a:t>
            </a:r>
            <a:r>
              <a:rPr lang="en-US" dirty="0" smtClean="0"/>
              <a:t>: First Process of Perception. Stimuli is received may be external or Internal.</a:t>
            </a:r>
          </a:p>
          <a:p>
            <a:pPr marL="502920" indent="-457200">
              <a:buFont typeface="+mj-lt"/>
              <a:buAutoNum type="arabicPeriod"/>
            </a:pPr>
            <a:r>
              <a:rPr lang="en-US" b="1" dirty="0"/>
              <a:t>Selection of Stimuli </a:t>
            </a:r>
            <a:r>
              <a:rPr lang="en-US" dirty="0"/>
              <a:t>:  People selectively perceive objects or things which is interesting to them most in a particular situation and avoid those for which they are indifferent. </a:t>
            </a:r>
          </a:p>
          <a:p>
            <a:pPr marL="45720" indent="0">
              <a:buNone/>
            </a:pPr>
            <a:r>
              <a:rPr lang="en-US" dirty="0"/>
              <a:t>It Is called selective perception which involves two psychological principles : </a:t>
            </a:r>
          </a:p>
          <a:p>
            <a:pPr marL="502920" indent="-457200">
              <a:buAutoNum type="alphaLcPeriod"/>
            </a:pPr>
            <a:r>
              <a:rPr lang="en-US" b="1" dirty="0"/>
              <a:t>Figure Ground Principles </a:t>
            </a:r>
            <a:r>
              <a:rPr lang="en-US" dirty="0"/>
              <a:t>: Stimuli is selected for further processing which one finds important are selected . Meaningful Bits and pieces are called “Figure”. Meaningless ones are </a:t>
            </a:r>
            <a:r>
              <a:rPr lang="en-US" dirty="0" err="1"/>
              <a:t>labelled</a:t>
            </a:r>
            <a:r>
              <a:rPr lang="en-US" dirty="0"/>
              <a:t> as “grounds”.</a:t>
            </a:r>
          </a:p>
          <a:p>
            <a:pPr marL="502920" indent="-457200">
              <a:buAutoNum type="alphaLcPeriod"/>
            </a:pPr>
            <a:r>
              <a:rPr lang="en-US" b="1" dirty="0"/>
              <a:t>Relevancy : </a:t>
            </a:r>
            <a:r>
              <a:rPr lang="en-US" dirty="0"/>
              <a:t>People selectively perceive things that they consider relevant to meet their needs and desires.</a:t>
            </a:r>
          </a:p>
          <a:p>
            <a:pPr marL="502920" indent="-457200">
              <a:buFont typeface="+mj-lt"/>
              <a:buAutoNum type="arabicPeriod"/>
            </a:pPr>
            <a:endParaRPr lang="en-US" dirty="0" smtClean="0"/>
          </a:p>
          <a:p>
            <a:pPr marL="502920" indent="-457200">
              <a:buAutoNum type="alphaLcPeriod"/>
            </a:pPr>
            <a:endParaRPr lang="en-US" dirty="0" smtClean="0"/>
          </a:p>
          <a:p>
            <a:pPr marL="502920" indent="-4572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885</TotalTime>
  <Words>1062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UNIT II</vt:lpstr>
      <vt:lpstr>Meaning and Definition: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</dc:title>
  <dc:creator>LENOVO</dc:creator>
  <cp:lastModifiedBy>LENOVO</cp:lastModifiedBy>
  <cp:revision>53</cp:revision>
  <dcterms:created xsi:type="dcterms:W3CDTF">2006-08-16T00:00:00Z</dcterms:created>
  <dcterms:modified xsi:type="dcterms:W3CDTF">2020-11-18T06:58:24Z</dcterms:modified>
</cp:coreProperties>
</file>